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Maven Pro" panose="020B0604020202020204" charset="0"/>
      <p:regular r:id="rId19"/>
      <p:bold r:id="rId20"/>
    </p:embeddedFont>
    <p:embeddedFont>
      <p:font typeface="Nunito" pitchFamily="2"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8D2CBE-A9E5-42E1-85B2-4250E42EB0D1}">
  <a:tblStyle styleId="{838D2CBE-A9E5-42E1-85B2-4250E42EB0D1}" styleName="Table_0">
    <a:wholeTbl>
      <a:tcTxStyle>
        <a:font>
          <a:latin typeface="Arial"/>
          <a:ea typeface="Arial"/>
          <a:cs typeface="Arial"/>
        </a:font>
        <a:srgbClr val="000000"/>
      </a:tcTxStyle>
      <a:tcStyle>
        <a:tcBdr>
          <a:left>
            <a:ln cap="flat" cmpd="sng">
              <a:solidFill>
                <a:srgbClr val="808080"/>
              </a:solidFill>
              <a:prstDash val="solid"/>
              <a:round/>
              <a:headEnd type="none" w="sm" len="sm"/>
              <a:tailEnd type="none" w="sm" len="sm"/>
            </a:ln>
          </a:left>
          <a:right>
            <a:ln cap="flat" cmpd="sng">
              <a:solidFill>
                <a:srgbClr val="808080"/>
              </a:solidFill>
              <a:prstDash val="solid"/>
              <a:round/>
              <a:headEnd type="none" w="sm" len="sm"/>
              <a:tailEnd type="none" w="sm" len="sm"/>
            </a:ln>
          </a:right>
          <a:top>
            <a:ln cap="flat" cmpd="sng">
              <a:solidFill>
                <a:srgbClr val="808080"/>
              </a:solidFill>
              <a:prstDash val="solid"/>
              <a:round/>
              <a:headEnd type="none" w="sm" len="sm"/>
              <a:tailEnd type="none" w="sm" len="sm"/>
            </a:ln>
          </a:top>
          <a:bottom>
            <a:ln cap="flat" cmpd="sng">
              <a:solidFill>
                <a:srgbClr val="808080"/>
              </a:solidFill>
              <a:prstDash val="solid"/>
              <a:round/>
              <a:headEnd type="none" w="sm" len="sm"/>
              <a:tailEnd type="none" w="sm" len="sm"/>
            </a:ln>
          </a:bottom>
          <a:insideH>
            <a:ln cap="flat" cmpd="sng">
              <a:solidFill>
                <a:srgbClr val="808080"/>
              </a:solidFill>
              <a:prstDash val="solid"/>
              <a:round/>
              <a:headEnd type="none" w="sm" len="sm"/>
              <a:tailEnd type="none" w="sm" len="sm"/>
            </a:ln>
          </a:insideH>
          <a:insideV>
            <a:ln cap="flat" cmpd="sng">
              <a:solidFill>
                <a:srgbClr val="80808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C1575B9-DC8F-46E0-951E-6F387A5ACFAE}"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33dbddcd46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33dbddcd46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33dbddcd46_3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3dbddcd46_3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33dbddcd46_4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33dbddcd46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33dbddcd46_4_2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133dbddcd46_4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33dbddcd46_4_5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33dbddcd46_4_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33dbddcd46_4_1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33dbddcd46_4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33dbddcd46_4_83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33dbddcd46_4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33d3a5e9f6_0_1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33d3a5e9f6_0_1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33d3a5e9f6_0_1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33d3a5e9f6_0_1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3d3a5e9f6_0_1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3d3a5e9f6_0_1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33dbddcd46_4_1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33dbddcd46_4_1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33dbddcd46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133dbddcd46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33dbddcd46_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33dbddcd46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33dbddcd46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33dbddcd46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3dbddcd46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3dbddcd46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ims.kgec.ac.in/StudentDesk/frmProjectDetails.php"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441075" y="1218575"/>
            <a:ext cx="8448900" cy="18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rgbClr val="DFE9F5"/>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Yoga Pose Classification, </a:t>
            </a:r>
            <a:endParaRPr sz="4100" b="1">
              <a:solidFill>
                <a:srgbClr val="DFE9F5"/>
              </a:solidFill>
            </a:endParaRPr>
          </a:p>
          <a:p>
            <a:pPr marL="0" lvl="0" indent="0" algn="l" rtl="0">
              <a:spcBef>
                <a:spcPts val="0"/>
              </a:spcBef>
              <a:spcAft>
                <a:spcPts val="0"/>
              </a:spcAft>
              <a:buNone/>
            </a:pPr>
            <a:r>
              <a:rPr lang="en" sz="3000" b="1">
                <a:solidFill>
                  <a:srgbClr val="DFE9F5"/>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Analysis and</a:t>
            </a:r>
            <a:r>
              <a:rPr lang="en" sz="4000" b="1">
                <a:solidFill>
                  <a:srgbClr val="DFE9F5"/>
                </a:solidFill>
                <a:uFill>
                  <a:noFill/>
                </a:uFill>
                <a:hlinkClick r:id="rId3">
                  <a:extLst>
                    <a:ext uri="{A12FA001-AC4F-418D-AE19-62706E023703}">
                      <ahyp:hlinkClr xmlns:ahyp="http://schemas.microsoft.com/office/drawing/2018/hyperlinkcolor" val="tx"/>
                    </a:ext>
                  </a:extLst>
                </a:hlinkClick>
              </a:rPr>
              <a:t> </a:t>
            </a:r>
            <a:r>
              <a:rPr lang="en" sz="3000" b="1">
                <a:solidFill>
                  <a:srgbClr val="DFE9F5"/>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Feedback</a:t>
            </a:r>
            <a:endParaRPr sz="4300" b="1">
              <a:solidFill>
                <a:srgbClr val="DFE9F5"/>
              </a:solidFill>
            </a:endParaRPr>
          </a:p>
          <a:p>
            <a:pPr marL="0" lvl="0" indent="0" algn="l" rtl="0">
              <a:spcBef>
                <a:spcPts val="0"/>
              </a:spcBef>
              <a:spcAft>
                <a:spcPts val="0"/>
              </a:spcAft>
              <a:buClr>
                <a:schemeClr val="dk2"/>
              </a:buClr>
              <a:buSzPts val="1100"/>
              <a:buFont typeface="Arial"/>
              <a:buNone/>
            </a:pPr>
            <a:r>
              <a:rPr lang="en" sz="3000" b="1">
                <a:solidFill>
                  <a:srgbClr val="DFE9F5"/>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Generation Using Deep Learning</a:t>
            </a:r>
            <a:endParaRPr sz="6300" b="1">
              <a:solidFill>
                <a:srgbClr val="DFE9F5"/>
              </a:solidFill>
            </a:endParaRPr>
          </a:p>
        </p:txBody>
      </p:sp>
      <p:sp>
        <p:nvSpPr>
          <p:cNvPr id="278" name="Google Shape;278;p13"/>
          <p:cNvSpPr txBox="1">
            <a:spLocks noGrp="1"/>
          </p:cNvSpPr>
          <p:nvPr>
            <p:ph type="subTitle" idx="1"/>
          </p:nvPr>
        </p:nvSpPr>
        <p:spPr>
          <a:xfrm>
            <a:off x="299850" y="4033725"/>
            <a:ext cx="8544300" cy="722400"/>
          </a:xfrm>
          <a:prstGeom prst="rect">
            <a:avLst/>
          </a:prstGeom>
        </p:spPr>
        <p:txBody>
          <a:bodyPr spcFirstLastPara="1" wrap="square" lIns="91425" tIns="91425" rIns="91425" bIns="91425" anchor="t" anchorCtr="0">
            <a:noAutofit/>
          </a:bodyPr>
          <a:lstStyle/>
          <a:p>
            <a:pPr marL="0" lvl="0" indent="0" algn="ctr" rtl="0">
              <a:lnSpc>
                <a:spcPct val="120000"/>
              </a:lnSpc>
              <a:spcBef>
                <a:spcPts val="0"/>
              </a:spcBef>
              <a:spcAft>
                <a:spcPts val="200"/>
              </a:spcAft>
              <a:buClr>
                <a:schemeClr val="dk2"/>
              </a:buClr>
              <a:buSzPts val="1100"/>
              <a:buFont typeface="Arial"/>
              <a:buNone/>
            </a:pPr>
            <a:r>
              <a:rPr lang="en" sz="2200">
                <a:latin typeface="Roboto"/>
                <a:ea typeface="Roboto"/>
                <a:cs typeface="Roboto"/>
                <a:sym typeface="Roboto"/>
              </a:rPr>
              <a:t>Under the guidance of Dr. Partha Garai</a:t>
            </a:r>
            <a:endParaRPr sz="2200"/>
          </a:p>
        </p:txBody>
      </p:sp>
      <p:sp>
        <p:nvSpPr>
          <p:cNvPr id="279" name="Google Shape;279;p13"/>
          <p:cNvSpPr txBox="1">
            <a:spLocks noGrp="1"/>
          </p:cNvSpPr>
          <p:nvPr>
            <p:ph type="subTitle" idx="1"/>
          </p:nvPr>
        </p:nvSpPr>
        <p:spPr>
          <a:xfrm>
            <a:off x="573675" y="4476350"/>
            <a:ext cx="8183700" cy="496800"/>
          </a:xfrm>
          <a:prstGeom prst="rect">
            <a:avLst/>
          </a:prstGeom>
        </p:spPr>
        <p:txBody>
          <a:bodyPr spcFirstLastPara="1" wrap="square" lIns="91425" tIns="91425" rIns="91425" bIns="91425" anchor="t" anchorCtr="0">
            <a:noAutofit/>
          </a:bodyPr>
          <a:lstStyle/>
          <a:p>
            <a:pPr marL="0" lvl="0" indent="0" algn="ctr" rtl="0">
              <a:lnSpc>
                <a:spcPct val="120000"/>
              </a:lnSpc>
              <a:spcBef>
                <a:spcPts val="0"/>
              </a:spcBef>
              <a:spcAft>
                <a:spcPts val="200"/>
              </a:spcAft>
              <a:buSzPts val="275"/>
              <a:buNone/>
            </a:pPr>
            <a:r>
              <a:rPr lang="en" sz="1400">
                <a:solidFill>
                  <a:srgbClr val="EFEFEF"/>
                </a:solidFill>
                <a:latin typeface="Roboto"/>
                <a:ea typeface="Roboto"/>
                <a:cs typeface="Roboto"/>
                <a:sym typeface="Roboto"/>
              </a:rPr>
              <a:t>Developed by Alok Sarkar and Subrata Halder</a:t>
            </a:r>
            <a:endParaRPr sz="225">
              <a:solidFill>
                <a:srgbClr val="DFE9F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Web App		    </a:t>
            </a:r>
            <a:r>
              <a:rPr lang="en" sz="2400" dirty="0"/>
              <a:t>[Tree pose detection ]</a:t>
            </a:r>
            <a:endParaRPr sz="2400" dirty="0"/>
          </a:p>
        </p:txBody>
      </p:sp>
      <p:pic>
        <p:nvPicPr>
          <p:cNvPr id="350" name="Google Shape;350;p22"/>
          <p:cNvPicPr preferRelativeResize="0"/>
          <p:nvPr/>
        </p:nvPicPr>
        <p:blipFill rotWithShape="1">
          <a:blip r:embed="rId3">
            <a:alphaModFix/>
          </a:blip>
          <a:srcRect l="1764" t="16508" r="29327" b="14100"/>
          <a:stretch/>
        </p:blipFill>
        <p:spPr>
          <a:xfrm>
            <a:off x="1407387" y="1262475"/>
            <a:ext cx="6329226" cy="3571425"/>
          </a:xfrm>
          <a:prstGeom prst="rect">
            <a:avLst/>
          </a:prstGeom>
          <a:noFill/>
          <a:ln>
            <a:noFill/>
          </a:ln>
        </p:spPr>
      </p:pic>
      <p:sp>
        <p:nvSpPr>
          <p:cNvPr id="351" name="Google Shape;351;p22"/>
          <p:cNvSpPr txBox="1"/>
          <p:nvPr/>
        </p:nvSpPr>
        <p:spPr>
          <a:xfrm>
            <a:off x="559500" y="4274843"/>
            <a:ext cx="8025000" cy="338700"/>
          </a:xfrm>
          <a:prstGeom prst="rect">
            <a:avLst/>
          </a:prstGeom>
          <a:noFill/>
          <a:ln>
            <a:noFill/>
          </a:ln>
        </p:spPr>
        <p:txBody>
          <a:bodyPr spcFirstLastPara="1" wrap="square" lIns="91425" tIns="91425" rIns="91425" bIns="91425" anchor="t" anchorCtr="0">
            <a:spAutoFit/>
          </a:bodyPr>
          <a:lstStyle/>
          <a:p>
            <a:pPr marL="0" lvl="0" indent="0" algn="ctr" rtl="0">
              <a:spcBef>
                <a:spcPts val="3000"/>
              </a:spcBef>
              <a:spcAft>
                <a:spcPts val="3000"/>
              </a:spcAft>
              <a:buNone/>
            </a:pPr>
            <a:r>
              <a:rPr lang="en" sz="1000" dirty="0"/>
              <a:t>Tree pose detection (Accuracy : 89%, Attempt: 5, Passed: 2, Failed: 3, Feedback : OK)</a:t>
            </a:r>
            <a:endParaRPr sz="1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Posenet , Its Advantages &amp; Challenges</a:t>
            </a:r>
            <a:endParaRPr/>
          </a:p>
        </p:txBody>
      </p:sp>
      <p:sp>
        <p:nvSpPr>
          <p:cNvPr id="357" name="Google Shape;357;p23"/>
          <p:cNvSpPr txBox="1">
            <a:spLocks noGrp="1"/>
          </p:cNvSpPr>
          <p:nvPr>
            <p:ph type="body" idx="1"/>
          </p:nvPr>
        </p:nvSpPr>
        <p:spPr>
          <a:xfrm>
            <a:off x="1303800" y="1819929"/>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Posenet was trained using various dataset including COCO dataset.</a:t>
            </a:r>
            <a:endParaRPr/>
          </a:p>
          <a:p>
            <a:pPr marL="0" lvl="0" indent="0" algn="l" rtl="0">
              <a:spcBef>
                <a:spcPts val="1200"/>
              </a:spcBef>
              <a:spcAft>
                <a:spcPts val="0"/>
              </a:spcAft>
              <a:buNone/>
            </a:pPr>
            <a:r>
              <a:rPr lang="en"/>
              <a:t>Posenet Advantages: </a:t>
            </a:r>
            <a:endParaRPr/>
          </a:p>
          <a:p>
            <a:pPr marL="457200" lvl="0" indent="-311150" algn="l" rtl="0">
              <a:spcBef>
                <a:spcPts val="1200"/>
              </a:spcBef>
              <a:spcAft>
                <a:spcPts val="0"/>
              </a:spcAft>
              <a:buSzPts val="1300"/>
              <a:buChar char="●"/>
            </a:pPr>
            <a:r>
              <a:rPr lang="en"/>
              <a:t>It gives very accurate result .</a:t>
            </a:r>
            <a:endParaRPr/>
          </a:p>
          <a:p>
            <a:pPr marL="457200" lvl="0" indent="-311150" algn="l" rtl="0">
              <a:spcBef>
                <a:spcPts val="0"/>
              </a:spcBef>
              <a:spcAft>
                <a:spcPts val="0"/>
              </a:spcAft>
              <a:buSzPts val="1300"/>
              <a:buChar char="●"/>
            </a:pPr>
            <a:r>
              <a:rPr lang="en"/>
              <a:t>Less resource hungry</a:t>
            </a:r>
            <a:endParaRPr/>
          </a:p>
          <a:p>
            <a:pPr marL="0" lvl="0" indent="0" algn="l" rtl="0">
              <a:spcBef>
                <a:spcPts val="1200"/>
              </a:spcBef>
              <a:spcAft>
                <a:spcPts val="0"/>
              </a:spcAft>
              <a:buNone/>
            </a:pPr>
            <a:r>
              <a:rPr lang="en"/>
              <a:t>Posenet Disadvantages: </a:t>
            </a:r>
            <a:endParaRPr/>
          </a:p>
          <a:p>
            <a:pPr marL="457200" lvl="0" indent="-311150" algn="l" rtl="0">
              <a:spcBef>
                <a:spcPts val="1200"/>
              </a:spcBef>
              <a:spcAft>
                <a:spcPts val="0"/>
              </a:spcAft>
              <a:buSzPts val="1300"/>
              <a:buChar char="●"/>
            </a:pPr>
            <a:r>
              <a:rPr lang="en"/>
              <a:t>Though it is quite accurate, it does not work on sitting subjects</a:t>
            </a:r>
            <a:endParaRPr/>
          </a:p>
          <a:p>
            <a:pPr marL="457200" lvl="0" indent="-311150" algn="l" rtl="0">
              <a:spcBef>
                <a:spcPts val="0"/>
              </a:spcBef>
              <a:spcAft>
                <a:spcPts val="0"/>
              </a:spcAft>
              <a:buSzPts val="1300"/>
              <a:buChar char="●"/>
            </a:pPr>
            <a:r>
              <a:rPr lang="en"/>
              <a:t>CLosed Source</a:t>
            </a:r>
            <a:endParaRPr/>
          </a:p>
          <a:p>
            <a:pPr marL="0" lvl="0" indent="0" algn="l" rtl="0">
              <a:spcBef>
                <a:spcPts val="1200"/>
              </a:spcBef>
              <a:spcAft>
                <a:spcPts val="12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4"/>
          <p:cNvSpPr txBox="1">
            <a:spLocks noGrp="1"/>
          </p:cNvSpPr>
          <p:nvPr>
            <p:ph type="title"/>
          </p:nvPr>
        </p:nvSpPr>
        <p:spPr>
          <a:xfrm>
            <a:off x="1303800" y="581450"/>
            <a:ext cx="3430500" cy="1171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Classification Implementation</a:t>
            </a:r>
            <a:endParaRPr/>
          </a:p>
        </p:txBody>
      </p:sp>
      <p:sp>
        <p:nvSpPr>
          <p:cNvPr id="363" name="Google Shape;363;p24"/>
          <p:cNvSpPr txBox="1">
            <a:spLocks noGrp="1"/>
          </p:cNvSpPr>
          <p:nvPr>
            <p:ph type="subTitle" idx="1"/>
          </p:nvPr>
        </p:nvSpPr>
        <p:spPr>
          <a:xfrm>
            <a:off x="1303800" y="1753250"/>
            <a:ext cx="7409400" cy="3017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434343"/>
              </a:buClr>
              <a:buSzPts val="1400"/>
              <a:buAutoNum type="arabicPeriod"/>
            </a:pPr>
            <a:r>
              <a:rPr lang="en" sz="1400">
                <a:solidFill>
                  <a:srgbClr val="434343"/>
                </a:solidFill>
              </a:rPr>
              <a:t>We gathered dataset accordingly</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Divide into train, validate and test</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Using tensorflow to implement deep neural network</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Define required variables</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Labeling</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Defined model (here sequential, activation - relu and softmax in dense layer)</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Compile model with suitable loss function(categorical cross entropy) and optimizer(Adam)</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Defining image generation with augmented factors like rescale, shear, zoom_range, horizontal_flip</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Defining image data generation using flow from directory</a:t>
            </a:r>
            <a:endParaRPr sz="1400">
              <a:solidFill>
                <a:srgbClr val="434343"/>
              </a:solidFill>
            </a:endParaRPr>
          </a:p>
          <a:p>
            <a:pPr marL="457200" lvl="0" indent="-317500" algn="l" rtl="0">
              <a:spcBef>
                <a:spcPts val="0"/>
              </a:spcBef>
              <a:spcAft>
                <a:spcPts val="0"/>
              </a:spcAft>
              <a:buClr>
                <a:srgbClr val="434343"/>
              </a:buClr>
              <a:buSzPts val="1400"/>
              <a:buAutoNum type="arabicPeriod"/>
            </a:pPr>
            <a:r>
              <a:rPr lang="en" sz="1400">
                <a:solidFill>
                  <a:srgbClr val="434343"/>
                </a:solidFill>
              </a:rPr>
              <a:t>Plot image for visualizing</a:t>
            </a:r>
            <a:endParaRPr sz="1400">
              <a:solidFill>
                <a:srgbClr val="43434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367"/>
        <p:cNvGrpSpPr/>
        <p:nvPr/>
      </p:nvGrpSpPr>
      <p:grpSpPr>
        <a:xfrm>
          <a:off x="0" y="0"/>
          <a:ext cx="0" cy="0"/>
          <a:chOff x="0" y="0"/>
          <a:chExt cx="0" cy="0"/>
        </a:xfrm>
      </p:grpSpPr>
      <p:sp>
        <p:nvSpPr>
          <p:cNvPr id="368" name="Google Shape;368;p25"/>
          <p:cNvSpPr txBox="1">
            <a:spLocks noGrp="1"/>
          </p:cNvSpPr>
          <p:nvPr>
            <p:ph type="title"/>
          </p:nvPr>
        </p:nvSpPr>
        <p:spPr>
          <a:xfrm>
            <a:off x="565725" y="698850"/>
            <a:ext cx="5857800" cy="706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Model</a:t>
            </a:r>
            <a:endParaRPr/>
          </a:p>
        </p:txBody>
      </p:sp>
      <p:pic>
        <p:nvPicPr>
          <p:cNvPr id="369" name="Google Shape;369;p25"/>
          <p:cNvPicPr preferRelativeResize="0"/>
          <p:nvPr/>
        </p:nvPicPr>
        <p:blipFill>
          <a:blip r:embed="rId3">
            <a:alphaModFix/>
          </a:blip>
          <a:stretch>
            <a:fillRect/>
          </a:stretch>
        </p:blipFill>
        <p:spPr>
          <a:xfrm>
            <a:off x="0" y="2961500"/>
            <a:ext cx="9144000" cy="2182000"/>
          </a:xfrm>
          <a:prstGeom prst="rect">
            <a:avLst/>
          </a:prstGeom>
          <a:noFill/>
          <a:ln>
            <a:noFill/>
          </a:ln>
        </p:spPr>
      </p:pic>
      <p:pic>
        <p:nvPicPr>
          <p:cNvPr id="370" name="Google Shape;370;p25"/>
          <p:cNvPicPr preferRelativeResize="0"/>
          <p:nvPr/>
        </p:nvPicPr>
        <p:blipFill>
          <a:blip r:embed="rId4">
            <a:alphaModFix/>
          </a:blip>
          <a:stretch>
            <a:fillRect/>
          </a:stretch>
        </p:blipFill>
        <p:spPr>
          <a:xfrm>
            <a:off x="4891265" y="0"/>
            <a:ext cx="4252734" cy="2961500"/>
          </a:xfrm>
          <a:prstGeom prst="rect">
            <a:avLst/>
          </a:prstGeom>
          <a:noFill/>
          <a:ln>
            <a:noFill/>
          </a:ln>
        </p:spPr>
      </p:pic>
      <p:pic>
        <p:nvPicPr>
          <p:cNvPr id="371" name="Google Shape;371;p25"/>
          <p:cNvPicPr preferRelativeResize="0"/>
          <p:nvPr/>
        </p:nvPicPr>
        <p:blipFill>
          <a:blip r:embed="rId5">
            <a:alphaModFix/>
          </a:blip>
          <a:stretch>
            <a:fillRect/>
          </a:stretch>
        </p:blipFill>
        <p:spPr>
          <a:xfrm>
            <a:off x="0" y="2623950"/>
            <a:ext cx="4891275" cy="337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6"/>
          <p:cNvSpPr txBox="1">
            <a:spLocks noGrp="1"/>
          </p:cNvSpPr>
          <p:nvPr>
            <p:ph type="title"/>
          </p:nvPr>
        </p:nvSpPr>
        <p:spPr>
          <a:xfrm>
            <a:off x="1303800" y="598575"/>
            <a:ext cx="3430500" cy="628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Results</a:t>
            </a:r>
            <a:endParaRPr/>
          </a:p>
        </p:txBody>
      </p:sp>
      <p:pic>
        <p:nvPicPr>
          <p:cNvPr id="377" name="Google Shape;377;p26"/>
          <p:cNvPicPr preferRelativeResize="0"/>
          <p:nvPr/>
        </p:nvPicPr>
        <p:blipFill>
          <a:blip r:embed="rId3">
            <a:alphaModFix/>
          </a:blip>
          <a:stretch>
            <a:fillRect/>
          </a:stretch>
        </p:blipFill>
        <p:spPr>
          <a:xfrm>
            <a:off x="671850" y="2655575"/>
            <a:ext cx="3748251" cy="2170155"/>
          </a:xfrm>
          <a:prstGeom prst="rect">
            <a:avLst/>
          </a:prstGeom>
          <a:noFill/>
          <a:ln>
            <a:noFill/>
          </a:ln>
        </p:spPr>
      </p:pic>
      <p:sp>
        <p:nvSpPr>
          <p:cNvPr id="378" name="Google Shape;378;p26"/>
          <p:cNvSpPr/>
          <p:nvPr/>
        </p:nvSpPr>
        <p:spPr>
          <a:xfrm rot="10800000">
            <a:off x="7375400" y="4519425"/>
            <a:ext cx="1509600" cy="458700"/>
          </a:xfrm>
          <a:prstGeom prst="wedgeRoundRectCallout">
            <a:avLst>
              <a:gd name="adj1" fmla="val -20833"/>
              <a:gd name="adj2" fmla="val 6250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9" name="Google Shape;379;p26"/>
          <p:cNvPicPr preferRelativeResize="0"/>
          <p:nvPr/>
        </p:nvPicPr>
        <p:blipFill rotWithShape="1">
          <a:blip r:embed="rId4">
            <a:alphaModFix/>
          </a:blip>
          <a:srcRect l="20999" t="9477" r="38933"/>
          <a:stretch/>
        </p:blipFill>
        <p:spPr>
          <a:xfrm>
            <a:off x="4842475" y="598575"/>
            <a:ext cx="3748249" cy="3720151"/>
          </a:xfrm>
          <a:prstGeom prst="rect">
            <a:avLst/>
          </a:prstGeom>
          <a:noFill/>
          <a:ln>
            <a:noFill/>
          </a:ln>
        </p:spPr>
      </p:pic>
      <p:sp>
        <p:nvSpPr>
          <p:cNvPr id="380" name="Google Shape;380;p26"/>
          <p:cNvSpPr txBox="1"/>
          <p:nvPr/>
        </p:nvSpPr>
        <p:spPr>
          <a:xfrm>
            <a:off x="7375400" y="4577925"/>
            <a:ext cx="1695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Nunito"/>
                <a:ea typeface="Nunito"/>
                <a:cs typeface="Nunito"/>
                <a:sym typeface="Nunito"/>
              </a:rPr>
              <a:t>Accuracy: 0.9467</a:t>
            </a:r>
            <a:endParaRPr>
              <a:latin typeface="Nunito"/>
              <a:ea typeface="Nunito"/>
              <a:cs typeface="Nunito"/>
              <a:sym typeface="Nunito"/>
            </a:endParaRPr>
          </a:p>
        </p:txBody>
      </p:sp>
      <p:pic>
        <p:nvPicPr>
          <p:cNvPr id="381" name="Google Shape;381;p26"/>
          <p:cNvPicPr preferRelativeResize="0"/>
          <p:nvPr/>
        </p:nvPicPr>
        <p:blipFill>
          <a:blip r:embed="rId5">
            <a:alphaModFix/>
          </a:blip>
          <a:stretch>
            <a:fillRect/>
          </a:stretch>
        </p:blipFill>
        <p:spPr>
          <a:xfrm>
            <a:off x="1303800" y="1349375"/>
            <a:ext cx="2732675" cy="1083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385"/>
        <p:cNvGrpSpPr/>
        <p:nvPr/>
      </p:nvGrpSpPr>
      <p:grpSpPr>
        <a:xfrm>
          <a:off x="0" y="0"/>
          <a:ext cx="0" cy="0"/>
          <a:chOff x="0" y="0"/>
          <a:chExt cx="0" cy="0"/>
        </a:xfrm>
      </p:grpSpPr>
      <p:sp>
        <p:nvSpPr>
          <p:cNvPr id="386" name="Google Shape;386;p27"/>
          <p:cNvSpPr txBox="1">
            <a:spLocks noGrp="1"/>
          </p:cNvSpPr>
          <p:nvPr>
            <p:ph type="title"/>
          </p:nvPr>
        </p:nvSpPr>
        <p:spPr>
          <a:xfrm>
            <a:off x="809650" y="476650"/>
            <a:ext cx="5857800" cy="1381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dirty="0"/>
              <a:t>Future Scope</a:t>
            </a:r>
            <a:endParaRPr dirty="0"/>
          </a:p>
        </p:txBody>
      </p:sp>
      <p:sp>
        <p:nvSpPr>
          <p:cNvPr id="387" name="Google Shape;387;p27"/>
          <p:cNvSpPr txBox="1"/>
          <p:nvPr/>
        </p:nvSpPr>
        <p:spPr>
          <a:xfrm>
            <a:off x="1689550" y="1857850"/>
            <a:ext cx="6574500" cy="2377544"/>
          </a:xfrm>
          <a:prstGeom prst="rect">
            <a:avLst/>
          </a:prstGeom>
          <a:noFill/>
          <a:ln>
            <a:noFill/>
          </a:ln>
        </p:spPr>
        <p:txBody>
          <a:bodyPr spcFirstLastPara="1" wrap="square" lIns="91425" tIns="91425" rIns="91425" bIns="91425" anchor="t" anchorCtr="0">
            <a:spAutoFit/>
          </a:bodyPr>
          <a:lstStyle/>
          <a:p>
            <a:pPr marL="171450" lvl="0" indent="-171450" algn="just" rtl="0">
              <a:lnSpc>
                <a:spcPct val="125000"/>
              </a:lnSpc>
              <a:spcBef>
                <a:spcPts val="900"/>
              </a:spcBef>
              <a:spcAft>
                <a:spcPts val="0"/>
              </a:spcAft>
              <a:buFont typeface="Wingdings" panose="05000000000000000000" pitchFamily="2" charset="2"/>
              <a:buChar char="ü"/>
            </a:pPr>
            <a:r>
              <a:rPr lang="en" sz="1200" dirty="0">
                <a:solidFill>
                  <a:schemeClr val="lt1"/>
                </a:solidFill>
              </a:rPr>
              <a:t>The proposed system is confined to 4 yoga poses, where there are a total of more than 80 yoga poses.</a:t>
            </a:r>
            <a:endParaRPr sz="1200" dirty="0">
              <a:solidFill>
                <a:schemeClr val="lt1"/>
              </a:solidFill>
            </a:endParaRPr>
          </a:p>
          <a:p>
            <a:pPr marL="171450" lvl="0" indent="-171450" algn="just" rtl="0">
              <a:lnSpc>
                <a:spcPct val="125000"/>
              </a:lnSpc>
              <a:spcBef>
                <a:spcPts val="900"/>
              </a:spcBef>
              <a:spcAft>
                <a:spcPts val="0"/>
              </a:spcAft>
              <a:buFont typeface="Wingdings" panose="05000000000000000000" pitchFamily="2" charset="2"/>
              <a:buChar char="ü"/>
            </a:pPr>
            <a:r>
              <a:rPr lang="en" sz="1200" dirty="0">
                <a:solidFill>
                  <a:schemeClr val="lt1"/>
                </a:solidFill>
              </a:rPr>
              <a:t>The proposed dataset can be expanded by adding required yoga pose key points.</a:t>
            </a:r>
            <a:endParaRPr sz="1200" dirty="0">
              <a:solidFill>
                <a:schemeClr val="lt1"/>
              </a:solidFill>
            </a:endParaRPr>
          </a:p>
          <a:p>
            <a:pPr marL="171450" lvl="0" indent="-171450" algn="just" rtl="0">
              <a:lnSpc>
                <a:spcPct val="125000"/>
              </a:lnSpc>
              <a:spcBef>
                <a:spcPts val="900"/>
              </a:spcBef>
              <a:spcAft>
                <a:spcPts val="0"/>
              </a:spcAft>
              <a:buFont typeface="Wingdings" panose="05000000000000000000" pitchFamily="2" charset="2"/>
              <a:buChar char="ü"/>
            </a:pPr>
            <a:r>
              <a:rPr lang="en" sz="1200" dirty="0">
                <a:solidFill>
                  <a:schemeClr val="lt1"/>
                </a:solidFill>
              </a:rPr>
              <a:t>To include multiple yoga poses and to get model to work on many poses (classifying many poses) is challenging enough. </a:t>
            </a:r>
            <a:endParaRPr sz="1200" dirty="0">
              <a:solidFill>
                <a:schemeClr val="lt1"/>
              </a:solidFill>
            </a:endParaRPr>
          </a:p>
          <a:p>
            <a:pPr marL="171450" lvl="0" indent="-171450" algn="just" rtl="0">
              <a:lnSpc>
                <a:spcPct val="125000"/>
              </a:lnSpc>
              <a:spcBef>
                <a:spcPts val="900"/>
              </a:spcBef>
              <a:spcAft>
                <a:spcPts val="900"/>
              </a:spcAft>
              <a:buFont typeface="Wingdings" panose="05000000000000000000" pitchFamily="2" charset="2"/>
              <a:buChar char="ü"/>
            </a:pPr>
            <a:r>
              <a:rPr lang="en" sz="1200" dirty="0">
                <a:solidFill>
                  <a:schemeClr val="lt1"/>
                </a:solidFill>
              </a:rPr>
              <a:t>Keras pose estimation influences the performance of the model; steps should be taken to get key points when body parts are overlapped or missing to achieve better results. </a:t>
            </a:r>
            <a:endParaRPr sz="800" dirty="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391"/>
        <p:cNvGrpSpPr/>
        <p:nvPr/>
      </p:nvGrpSpPr>
      <p:grpSpPr>
        <a:xfrm>
          <a:off x="0" y="0"/>
          <a:ext cx="0" cy="0"/>
          <a:chOff x="0" y="0"/>
          <a:chExt cx="0" cy="0"/>
        </a:xfrm>
      </p:grpSpPr>
      <p:sp>
        <p:nvSpPr>
          <p:cNvPr id="392" name="Google Shape;392;p28"/>
          <p:cNvSpPr txBox="1">
            <a:spLocks noGrp="1"/>
          </p:cNvSpPr>
          <p:nvPr>
            <p:ph type="title"/>
          </p:nvPr>
        </p:nvSpPr>
        <p:spPr>
          <a:xfrm>
            <a:off x="809650" y="476650"/>
            <a:ext cx="5857800" cy="1381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Future Scope</a:t>
            </a:r>
            <a:endParaRPr/>
          </a:p>
        </p:txBody>
      </p:sp>
      <p:sp>
        <p:nvSpPr>
          <p:cNvPr id="393" name="Google Shape;393;p28"/>
          <p:cNvSpPr txBox="1"/>
          <p:nvPr/>
        </p:nvSpPr>
        <p:spPr>
          <a:xfrm>
            <a:off x="1689550" y="1857850"/>
            <a:ext cx="6273300" cy="3005400"/>
          </a:xfrm>
          <a:prstGeom prst="rect">
            <a:avLst/>
          </a:prstGeom>
          <a:noFill/>
          <a:ln>
            <a:noFill/>
          </a:ln>
        </p:spPr>
        <p:txBody>
          <a:bodyPr spcFirstLastPara="1" wrap="square" lIns="91425" tIns="91425" rIns="91425" bIns="91425" anchor="t" anchorCtr="0">
            <a:spAutoFit/>
          </a:bodyPr>
          <a:lstStyle/>
          <a:p>
            <a:pPr marL="457200" lvl="0" indent="-336550" algn="just" rtl="0">
              <a:lnSpc>
                <a:spcPct val="125000"/>
              </a:lnSpc>
              <a:spcBef>
                <a:spcPts val="900"/>
              </a:spcBef>
              <a:spcAft>
                <a:spcPts val="0"/>
              </a:spcAft>
              <a:buClr>
                <a:schemeClr val="lt1"/>
              </a:buClr>
              <a:buSzPts val="1700"/>
              <a:buFont typeface="Nunito"/>
              <a:buAutoNum type="arabicPeriod"/>
            </a:pPr>
            <a:r>
              <a:rPr lang="en" sz="1200">
                <a:solidFill>
                  <a:schemeClr val="lt1"/>
                </a:solidFill>
              </a:rPr>
              <a:t>The proposed system is confined to 4 yoga poses, where there are a total of more than 80 yoga poses. The proposed dataset can be expanded by adding required yoga pose key points. The technology may also be used to make real-time predictions and self-training on a mobile device. There are several instances of real-life applications in which a single individual posture evaluation will not be enough; for example, a pose estimate in crowded environments will need to detect and recognize the pose of each participant. To include many poses and to get model works on many poses (classifying many poses) is challenging enough. Keras pose estimation influences the performance of the model; steps should be taken to get key points when body parts are overlapped or missing to achieve better results. This method to extract angles as features can be used for other applications like activity detection and sports activity monitoring.</a:t>
            </a:r>
            <a:endParaRPr sz="1700">
              <a:solidFill>
                <a:schemeClr val="lt1"/>
              </a:solidFill>
              <a:latin typeface="Nunito"/>
              <a:ea typeface="Nunito"/>
              <a:cs typeface="Nunito"/>
              <a:sym typeface="Nunito"/>
            </a:endParaRPr>
          </a:p>
        </p:txBody>
      </p:sp>
      <p:pic>
        <p:nvPicPr>
          <p:cNvPr id="394" name="Google Shape;394;p28"/>
          <p:cNvPicPr preferRelativeResize="0"/>
          <p:nvPr/>
        </p:nvPicPr>
        <p:blipFill rotWithShape="1">
          <a:blip r:embed="rId3">
            <a:alphaModFix/>
          </a:blip>
          <a:srcRect/>
          <a:stretch/>
        </p:blipFill>
        <p:spPr>
          <a:xfrm>
            <a:off x="0" y="0"/>
            <a:ext cx="9144000" cy="5143497"/>
          </a:xfrm>
          <a:prstGeom prst="rect">
            <a:avLst/>
          </a:prstGeom>
          <a:noFill/>
          <a:ln>
            <a:noFill/>
          </a:ln>
        </p:spPr>
      </p:pic>
      <p:sp>
        <p:nvSpPr>
          <p:cNvPr id="395" name="Google Shape;395;p28"/>
          <p:cNvSpPr txBox="1"/>
          <p:nvPr/>
        </p:nvSpPr>
        <p:spPr>
          <a:xfrm>
            <a:off x="3381150" y="2202300"/>
            <a:ext cx="28383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000" b="1">
                <a:solidFill>
                  <a:schemeClr val="lt1"/>
                </a:solidFill>
              </a:rPr>
              <a:t>Thank You</a:t>
            </a:r>
            <a:endParaRPr sz="4000" b="1">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Introduction</a:t>
            </a:r>
            <a:endParaRPr/>
          </a:p>
        </p:txBody>
      </p:sp>
      <p:sp>
        <p:nvSpPr>
          <p:cNvPr id="285" name="Google Shape;285;p14"/>
          <p:cNvSpPr txBox="1">
            <a:spLocks noGrp="1"/>
          </p:cNvSpPr>
          <p:nvPr>
            <p:ph type="body" idx="1"/>
          </p:nvPr>
        </p:nvSpPr>
        <p:spPr>
          <a:xfrm>
            <a:off x="1303800" y="1597875"/>
            <a:ext cx="7030500" cy="2942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b="1" dirty="0">
                <a:solidFill>
                  <a:schemeClr val="bg2"/>
                </a:solidFill>
                <a:highlight>
                  <a:schemeClr val="lt1"/>
                </a:highlight>
              </a:rPr>
              <a:t>Yoga &amp; its Benefits</a:t>
            </a:r>
            <a:r>
              <a:rPr lang="en" sz="1400" dirty="0">
                <a:solidFill>
                  <a:schemeClr val="bg2"/>
                </a:solidFill>
                <a:highlight>
                  <a:schemeClr val="lt1"/>
                </a:highlight>
              </a:rPr>
              <a:t>:</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Improves mood</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Keeps us healthy in mind &amp; body</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Cures medical condition</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It contributes to health awareness and work-life balance.</a:t>
            </a:r>
            <a:endParaRPr sz="1400" dirty="0">
              <a:solidFill>
                <a:schemeClr val="bg2"/>
              </a:solidFill>
              <a:highlight>
                <a:schemeClr val="lt1"/>
              </a:highlight>
            </a:endParaRPr>
          </a:p>
          <a:p>
            <a:pPr marL="457200" lvl="0" indent="-317500" algn="l" rtl="0">
              <a:spcBef>
                <a:spcPts val="0"/>
              </a:spcBef>
              <a:spcAft>
                <a:spcPts val="0"/>
              </a:spcAft>
              <a:buClr>
                <a:srgbClr val="000000"/>
              </a:buClr>
              <a:buSzPts val="1400"/>
              <a:buChar char="➔"/>
            </a:pPr>
            <a:r>
              <a:rPr lang="en" sz="1400" b="1" dirty="0">
                <a:solidFill>
                  <a:schemeClr val="bg2"/>
                </a:solidFill>
                <a:highlight>
                  <a:schemeClr val="lt1"/>
                </a:highlight>
              </a:rPr>
              <a:t>Difficulties:</a:t>
            </a:r>
            <a:r>
              <a:rPr lang="en" sz="1400" dirty="0">
                <a:solidFill>
                  <a:schemeClr val="bg2"/>
                </a:solidFill>
                <a:highlight>
                  <a:schemeClr val="lt1"/>
                </a:highlight>
              </a:rPr>
              <a:t> </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Medical</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Financial</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It’s very difficult to do yoga at home without proper guidance. </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It’s not always efficient &amp; so unable to gain full benefits </a:t>
            </a:r>
            <a:endParaRPr sz="1400" dirty="0">
              <a:solidFill>
                <a:schemeClr val="bg2"/>
              </a:solidFill>
              <a:highlight>
                <a:schemeClr val="lt1"/>
              </a:highlight>
            </a:endParaRPr>
          </a:p>
          <a:p>
            <a:pPr marL="914400" lvl="1" indent="-317500" algn="l" rtl="0">
              <a:spcBef>
                <a:spcPts val="0"/>
              </a:spcBef>
              <a:spcAft>
                <a:spcPts val="0"/>
              </a:spcAft>
              <a:buClr>
                <a:srgbClr val="000000"/>
              </a:buClr>
              <a:buSzPts val="1400"/>
              <a:buChar char="◆"/>
            </a:pPr>
            <a:r>
              <a:rPr lang="en" sz="1400" dirty="0">
                <a:solidFill>
                  <a:schemeClr val="bg2"/>
                </a:solidFill>
                <a:highlight>
                  <a:schemeClr val="lt1"/>
                </a:highlight>
              </a:rPr>
              <a:t>People end up hurting themselves.</a:t>
            </a:r>
            <a:endParaRPr sz="1400" dirty="0">
              <a:solidFill>
                <a:schemeClr val="bg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Objective</a:t>
            </a:r>
            <a:endParaRPr/>
          </a:p>
        </p:txBody>
      </p:sp>
      <p:sp>
        <p:nvSpPr>
          <p:cNvPr id="291" name="Google Shape;291;p15"/>
          <p:cNvSpPr txBox="1">
            <a:spLocks noGrp="1"/>
          </p:cNvSpPr>
          <p:nvPr>
            <p:ph type="body" idx="1"/>
          </p:nvPr>
        </p:nvSpPr>
        <p:spPr>
          <a:xfrm>
            <a:off x="1303800" y="1760175"/>
            <a:ext cx="7030500" cy="2541600"/>
          </a:xfrm>
          <a:prstGeom prst="rect">
            <a:avLst/>
          </a:prstGeom>
        </p:spPr>
        <p:txBody>
          <a:bodyPr spcFirstLastPara="1" wrap="square" lIns="91425" tIns="91425" rIns="91425" bIns="91425" anchor="t" anchorCtr="0">
            <a:normAutofit/>
          </a:bodyPr>
          <a:lstStyle/>
          <a:p>
            <a:pPr marL="457200" lvl="0" indent="-317500" algn="l" rtl="0">
              <a:lnSpc>
                <a:spcPct val="100000"/>
              </a:lnSpc>
              <a:spcBef>
                <a:spcPts val="0"/>
              </a:spcBef>
              <a:spcAft>
                <a:spcPts val="0"/>
              </a:spcAft>
              <a:buSzPts val="1400"/>
              <a:buChar char="●"/>
            </a:pPr>
            <a:r>
              <a:rPr lang="en" sz="1400"/>
              <a:t>Create an AI system which assists an individual to perform yoga more efficiently.</a:t>
            </a:r>
            <a:endParaRPr sz="1400"/>
          </a:p>
          <a:p>
            <a:pPr marL="457200" lvl="0" indent="0" algn="l" rtl="0">
              <a:lnSpc>
                <a:spcPct val="100000"/>
              </a:lnSpc>
              <a:spcBef>
                <a:spcPts val="0"/>
              </a:spcBef>
              <a:spcAft>
                <a:spcPts val="0"/>
              </a:spcAft>
              <a:buNone/>
            </a:pPr>
            <a:endParaRPr sz="1400">
              <a:solidFill>
                <a:srgbClr val="000000"/>
              </a:solidFill>
              <a:highlight>
                <a:schemeClr val="lt1"/>
              </a:highlight>
              <a:latin typeface="Arial"/>
              <a:ea typeface="Arial"/>
              <a:cs typeface="Arial"/>
              <a:sym typeface="Arial"/>
            </a:endParaRPr>
          </a:p>
          <a:p>
            <a:pPr marL="457200" lvl="0" indent="-317500" algn="l" rtl="0">
              <a:lnSpc>
                <a:spcPct val="100000"/>
              </a:lnSpc>
              <a:spcBef>
                <a:spcPts val="0"/>
              </a:spcBef>
              <a:spcAft>
                <a:spcPts val="0"/>
              </a:spcAft>
              <a:buSzPts val="1400"/>
              <a:buChar char="●"/>
            </a:pPr>
            <a:r>
              <a:rPr lang="en" sz="1400"/>
              <a:t>To make yoga more accessible to all without the help of a personal instructor. </a:t>
            </a:r>
            <a:endParaRPr sz="1400"/>
          </a:p>
          <a:p>
            <a:pPr marL="457200" lvl="0" indent="0" algn="l" rtl="0">
              <a:lnSpc>
                <a:spcPct val="100000"/>
              </a:lnSpc>
              <a:spcBef>
                <a:spcPts val="0"/>
              </a:spcBef>
              <a:spcAft>
                <a:spcPts val="0"/>
              </a:spcAft>
              <a:buNone/>
            </a:pPr>
            <a:endParaRPr sz="1400"/>
          </a:p>
          <a:p>
            <a:pPr marL="457200" lvl="0" indent="-317500" algn="l" rtl="0">
              <a:lnSpc>
                <a:spcPct val="100000"/>
              </a:lnSpc>
              <a:spcBef>
                <a:spcPts val="0"/>
              </a:spcBef>
              <a:spcAft>
                <a:spcPts val="0"/>
              </a:spcAft>
              <a:buSzPts val="1400"/>
              <a:buChar char="●"/>
            </a:pPr>
            <a:r>
              <a:rPr lang="en" sz="1400"/>
              <a:t>Help people perform various asanas while maintaining good posture.</a:t>
            </a:r>
            <a:r>
              <a:rPr lang="en" sz="1400">
                <a:solidFill>
                  <a:srgbClr val="000000"/>
                </a:solidFill>
                <a:highlight>
                  <a:schemeClr val="lt1"/>
                </a:highlight>
                <a:latin typeface="Arial"/>
                <a:ea typeface="Arial"/>
                <a:cs typeface="Arial"/>
                <a:sym typeface="Arial"/>
              </a:rPr>
              <a:t> </a:t>
            </a:r>
            <a:endParaRPr sz="1400">
              <a:solidFill>
                <a:srgbClr val="000000"/>
              </a:solidFill>
              <a:highlight>
                <a:schemeClr val="lt1"/>
              </a:highlight>
              <a:latin typeface="Arial"/>
              <a:ea typeface="Arial"/>
              <a:cs typeface="Arial"/>
              <a:sym typeface="Arial"/>
            </a:endParaRPr>
          </a:p>
          <a:p>
            <a:pPr marL="457200" lvl="0" indent="0" algn="l" rtl="0">
              <a:lnSpc>
                <a:spcPct val="100000"/>
              </a:lnSpc>
              <a:spcBef>
                <a:spcPts val="0"/>
              </a:spcBef>
              <a:spcAft>
                <a:spcPts val="0"/>
              </a:spcAft>
              <a:buNone/>
            </a:pPr>
            <a:endParaRPr sz="1400">
              <a:solidFill>
                <a:srgbClr val="000000"/>
              </a:solidFill>
              <a:highlight>
                <a:schemeClr val="lt1"/>
              </a:highlight>
              <a:latin typeface="Arial"/>
              <a:ea typeface="Arial"/>
              <a:cs typeface="Arial"/>
              <a:sym typeface="Arial"/>
            </a:endParaRPr>
          </a:p>
          <a:p>
            <a:pPr marL="457200" lvl="0" indent="-317500" algn="l" rtl="0">
              <a:lnSpc>
                <a:spcPct val="100000"/>
              </a:lnSpc>
              <a:spcBef>
                <a:spcPts val="0"/>
              </a:spcBef>
              <a:spcAft>
                <a:spcPts val="0"/>
              </a:spcAft>
              <a:buSzPts val="1400"/>
              <a:buChar char="●"/>
            </a:pPr>
            <a:r>
              <a:rPr lang="en" sz="1400"/>
              <a:t>Accurately detect a particular yoga asan</a:t>
            </a:r>
            <a:endParaRPr sz="1400"/>
          </a:p>
          <a:p>
            <a:pPr marL="457200" lvl="0" indent="0" algn="l" rtl="0">
              <a:lnSpc>
                <a:spcPct val="100000"/>
              </a:lnSpc>
              <a:spcBef>
                <a:spcPts val="0"/>
              </a:spcBef>
              <a:spcAft>
                <a:spcPts val="0"/>
              </a:spcAft>
              <a:buNone/>
            </a:pPr>
            <a:endParaRPr sz="1400"/>
          </a:p>
          <a:p>
            <a:pPr marL="457200" lvl="0" indent="-317500" algn="l" rtl="0">
              <a:spcBef>
                <a:spcPts val="0"/>
              </a:spcBef>
              <a:spcAft>
                <a:spcPts val="0"/>
              </a:spcAft>
              <a:buSzPts val="1400"/>
              <a:buChar char="●"/>
            </a:pPr>
            <a:r>
              <a:rPr lang="en" sz="1400"/>
              <a:t>Provides Feedback on user performed Yoga Asanas.</a:t>
            </a:r>
            <a:endParaRPr sz="1400">
              <a:solidFill>
                <a:srgbClr val="000000"/>
              </a:solidFill>
              <a:highlight>
                <a:schemeClr val="lt1"/>
              </a:highlight>
              <a:latin typeface="Arial"/>
              <a:ea typeface="Arial"/>
              <a:cs typeface="Arial"/>
              <a:sym typeface="Arial"/>
            </a:endParaRPr>
          </a:p>
          <a:p>
            <a:pPr marL="0" lvl="0" indent="0" algn="l" rtl="0">
              <a:lnSpc>
                <a:spcPct val="100000"/>
              </a:lnSpc>
              <a:spcBef>
                <a:spcPts val="1200"/>
              </a:spcBef>
              <a:spcAft>
                <a:spcPts val="0"/>
              </a:spcAft>
              <a:buNone/>
            </a:pP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Approaches</a:t>
            </a:r>
            <a:endParaRPr/>
          </a:p>
        </p:txBody>
      </p:sp>
      <p:sp>
        <p:nvSpPr>
          <p:cNvPr id="297" name="Google Shape;297;p16"/>
          <p:cNvSpPr txBox="1">
            <a:spLocks noGrp="1"/>
          </p:cNvSpPr>
          <p:nvPr>
            <p:ph type="body" idx="1"/>
          </p:nvPr>
        </p:nvSpPr>
        <p:spPr>
          <a:xfrm>
            <a:off x="1303800" y="1837650"/>
            <a:ext cx="7030500" cy="25416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SzPts val="1700"/>
              <a:buChar char="●"/>
            </a:pPr>
            <a:r>
              <a:rPr lang="en" sz="1700" dirty="0"/>
              <a:t>Dataset in raw image vs  csv</a:t>
            </a:r>
            <a:endParaRPr sz="1700" dirty="0"/>
          </a:p>
          <a:p>
            <a:pPr marL="457200" lvl="0" indent="-336550" algn="l" rtl="0">
              <a:spcBef>
                <a:spcPts val="0"/>
              </a:spcBef>
              <a:spcAft>
                <a:spcPts val="0"/>
              </a:spcAft>
              <a:buSzPts val="1700"/>
              <a:buChar char="●"/>
            </a:pPr>
            <a:r>
              <a:rPr lang="en" sz="1700" dirty="0"/>
              <a:t>Pre-trained model vs Native model</a:t>
            </a:r>
            <a:endParaRPr sz="1700" dirty="0"/>
          </a:p>
          <a:p>
            <a:pPr marL="457200" lvl="0" indent="-336550" algn="l" rtl="0">
              <a:spcBef>
                <a:spcPts val="0"/>
              </a:spcBef>
              <a:spcAft>
                <a:spcPts val="0"/>
              </a:spcAft>
              <a:buSzPts val="1700"/>
              <a:buChar char="●"/>
            </a:pPr>
            <a:r>
              <a:rPr lang="en" sz="1700" dirty="0"/>
              <a:t>SVM</a:t>
            </a:r>
            <a:endParaRPr sz="1700" dirty="0"/>
          </a:p>
          <a:p>
            <a:pPr marL="457200" lvl="0" indent="-336550" algn="l" rtl="0">
              <a:spcBef>
                <a:spcPts val="0"/>
              </a:spcBef>
              <a:spcAft>
                <a:spcPts val="0"/>
              </a:spcAft>
              <a:buSzPts val="1700"/>
              <a:buChar char="●"/>
            </a:pPr>
            <a:r>
              <a:rPr lang="en" sz="1700" dirty="0"/>
              <a:t>CNN + LSTM</a:t>
            </a:r>
            <a:endParaRPr sz="1700" dirty="0"/>
          </a:p>
          <a:p>
            <a:pPr marL="457200" lvl="0" indent="-336550" algn="l" rtl="0">
              <a:spcBef>
                <a:spcPts val="0"/>
              </a:spcBef>
              <a:spcAft>
                <a:spcPts val="0"/>
              </a:spcAft>
              <a:buSzPts val="1700"/>
              <a:buChar char="●"/>
            </a:pPr>
            <a:r>
              <a:rPr lang="en" sz="1700" dirty="0"/>
              <a:t>CNN+CNN</a:t>
            </a:r>
            <a:endParaRPr sz="1700" dirty="0"/>
          </a:p>
          <a:p>
            <a:pPr marL="457200" lvl="0" indent="0" algn="l" rtl="0">
              <a:spcBef>
                <a:spcPts val="1200"/>
              </a:spcBef>
              <a:spcAft>
                <a:spcPts val="1200"/>
              </a:spcAft>
              <a:buNone/>
            </a:pPr>
            <a:endParaRPr sz="1700" dirty="0"/>
          </a:p>
        </p:txBody>
      </p:sp>
      <p:pic>
        <p:nvPicPr>
          <p:cNvPr id="298" name="Google Shape;298;p16"/>
          <p:cNvPicPr preferRelativeResize="0"/>
          <p:nvPr/>
        </p:nvPicPr>
        <p:blipFill>
          <a:blip r:embed="rId3">
            <a:alphaModFix/>
          </a:blip>
          <a:stretch>
            <a:fillRect/>
          </a:stretch>
        </p:blipFill>
        <p:spPr>
          <a:xfrm>
            <a:off x="5823650" y="1445475"/>
            <a:ext cx="2510650" cy="2510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graphicFrame>
        <p:nvGraphicFramePr>
          <p:cNvPr id="303" name="Google Shape;303;p17"/>
          <p:cNvGraphicFramePr/>
          <p:nvPr>
            <p:extLst>
              <p:ext uri="{D42A27DB-BD31-4B8C-83A1-F6EECF244321}">
                <p14:modId xmlns:p14="http://schemas.microsoft.com/office/powerpoint/2010/main" val="1748766658"/>
              </p:ext>
            </p:extLst>
          </p:nvPr>
        </p:nvGraphicFramePr>
        <p:xfrm>
          <a:off x="5666030" y="1997379"/>
          <a:ext cx="3152975" cy="2400142"/>
        </p:xfrm>
        <a:graphic>
          <a:graphicData uri="http://schemas.openxmlformats.org/drawingml/2006/table">
            <a:tbl>
              <a:tblPr>
                <a:tableStyleId>{D03447BB-5D67-496B-8E87-E561075AD55C}</a:tableStyleId>
              </a:tblPr>
              <a:tblGrid>
                <a:gridCol w="1119075">
                  <a:extLst>
                    <a:ext uri="{9D8B030D-6E8A-4147-A177-3AD203B41FA5}">
                      <a16:colId xmlns:a16="http://schemas.microsoft.com/office/drawing/2014/main" val="20000"/>
                    </a:ext>
                  </a:extLst>
                </a:gridCol>
                <a:gridCol w="989975">
                  <a:extLst>
                    <a:ext uri="{9D8B030D-6E8A-4147-A177-3AD203B41FA5}">
                      <a16:colId xmlns:a16="http://schemas.microsoft.com/office/drawing/2014/main" val="20001"/>
                    </a:ext>
                  </a:extLst>
                </a:gridCol>
                <a:gridCol w="1043925">
                  <a:extLst>
                    <a:ext uri="{9D8B030D-6E8A-4147-A177-3AD203B41FA5}">
                      <a16:colId xmlns:a16="http://schemas.microsoft.com/office/drawing/2014/main" val="20002"/>
                    </a:ext>
                  </a:extLst>
                </a:gridCol>
              </a:tblGrid>
              <a:tr h="414451">
                <a:tc rowSpan="2">
                  <a:txBody>
                    <a:bodyPr/>
                    <a:lstStyle/>
                    <a:p>
                      <a:pPr marL="0" lvl="0" indent="0" algn="just" rtl="0">
                        <a:lnSpc>
                          <a:spcPct val="100000"/>
                        </a:lnSpc>
                        <a:spcBef>
                          <a:spcPts val="1800"/>
                        </a:spcBef>
                        <a:spcAft>
                          <a:spcPts val="1800"/>
                        </a:spcAft>
                        <a:buNone/>
                      </a:pPr>
                      <a:r>
                        <a:rPr lang="en" sz="1200" b="1" dirty="0">
                          <a:solidFill>
                            <a:schemeClr val="bg1"/>
                          </a:solidFill>
                        </a:rPr>
                        <a:t>Model</a:t>
                      </a:r>
                      <a:endParaRPr sz="1200" b="1" dirty="0">
                        <a:solidFill>
                          <a:schemeClr val="bg1"/>
                        </a:solidFill>
                      </a:endParaRPr>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gridSpan="2">
                  <a:txBody>
                    <a:bodyPr/>
                    <a:lstStyle/>
                    <a:p>
                      <a:pPr marL="0" lvl="0" indent="0" algn="ctr" rtl="0">
                        <a:lnSpc>
                          <a:spcPct val="100000"/>
                        </a:lnSpc>
                        <a:spcBef>
                          <a:spcPts val="1800"/>
                        </a:spcBef>
                        <a:spcAft>
                          <a:spcPts val="1800"/>
                        </a:spcAft>
                        <a:buNone/>
                      </a:pPr>
                      <a:r>
                        <a:rPr lang="en" sz="1200" b="1" dirty="0">
                          <a:solidFill>
                            <a:schemeClr val="bg1"/>
                          </a:solidFill>
                        </a:rPr>
                        <a:t>Accuracy</a:t>
                      </a:r>
                      <a:endParaRPr sz="1200" b="1" dirty="0">
                        <a:solidFill>
                          <a:schemeClr val="bg1"/>
                        </a:solidFill>
                      </a:endParaRPr>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1"/>
                  </a:ext>
                </a:extLst>
              </a:tr>
              <a:tr h="426850">
                <a:tc vMerge="1">
                  <a:txBody>
                    <a:bodyPr/>
                    <a:lstStyle/>
                    <a:p>
                      <a:endParaRPr lang="en-US"/>
                    </a:p>
                  </a:txBody>
                  <a:tcPr>
                    <a:lnT w="9525" cap="flat" cmpd="sng" algn="ctr">
                      <a:solidFill>
                        <a:srgbClr val="DFE9F5"/>
                      </a:solidFill>
                      <a:prstDash val="solid"/>
                      <a:round/>
                      <a:headEnd type="none" w="sm" len="sm"/>
                      <a:tailEnd type="none" w="sm" len="sm"/>
                    </a:lnT>
                  </a:tcPr>
                </a:tc>
                <a:tc>
                  <a:txBody>
                    <a:bodyPr/>
                    <a:lstStyle/>
                    <a:p>
                      <a:pPr marL="0" lvl="0" indent="0" algn="ctr" rtl="0">
                        <a:lnSpc>
                          <a:spcPct val="100000"/>
                        </a:lnSpc>
                        <a:spcBef>
                          <a:spcPts val="1800"/>
                        </a:spcBef>
                        <a:spcAft>
                          <a:spcPts val="1800"/>
                        </a:spcAft>
                        <a:buNone/>
                      </a:pPr>
                      <a:r>
                        <a:rPr lang="en" sz="1200" b="1" dirty="0">
                          <a:solidFill>
                            <a:schemeClr val="bg1"/>
                          </a:solidFill>
                        </a:rPr>
                        <a:t>Training</a:t>
                      </a:r>
                      <a:endParaRPr sz="1200" b="1" dirty="0">
                        <a:solidFill>
                          <a:schemeClr val="bg1"/>
                        </a:solidFill>
                      </a:endParaRPr>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b="1" dirty="0">
                          <a:solidFill>
                            <a:schemeClr val="bg1"/>
                          </a:solidFill>
                        </a:rPr>
                        <a:t>Testing</a:t>
                      </a:r>
                      <a:endParaRPr sz="1200" b="1" dirty="0">
                        <a:solidFill>
                          <a:schemeClr val="bg1"/>
                        </a:solidFill>
                      </a:endParaRPr>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2"/>
                  </a:ext>
                </a:extLst>
              </a:tr>
              <a:tr h="441813">
                <a:tc>
                  <a:txBody>
                    <a:bodyPr/>
                    <a:lstStyle/>
                    <a:p>
                      <a:pPr marL="0" lvl="0" indent="0" algn="just" rtl="0">
                        <a:lnSpc>
                          <a:spcPct val="100000"/>
                        </a:lnSpc>
                        <a:spcBef>
                          <a:spcPts val="1800"/>
                        </a:spcBef>
                        <a:spcAft>
                          <a:spcPts val="1800"/>
                        </a:spcAft>
                        <a:buNone/>
                      </a:pPr>
                      <a:r>
                        <a:rPr lang="en" sz="1200" dirty="0"/>
                        <a:t>SVM</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t>0.9532</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t>0.9319</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4"/>
                  </a:ext>
                </a:extLst>
              </a:tr>
              <a:tr h="456842">
                <a:tc>
                  <a:txBody>
                    <a:bodyPr/>
                    <a:lstStyle/>
                    <a:p>
                      <a:pPr marL="0" lvl="0" indent="0" algn="just" rtl="0">
                        <a:lnSpc>
                          <a:spcPct val="100000"/>
                        </a:lnSpc>
                        <a:spcBef>
                          <a:spcPts val="1800"/>
                        </a:spcBef>
                        <a:spcAft>
                          <a:spcPts val="1800"/>
                        </a:spcAft>
                        <a:buNone/>
                      </a:pPr>
                      <a:r>
                        <a:rPr lang="en" sz="1200" dirty="0"/>
                        <a:t>CNN</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t>0.9934</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a:t>0.9858</a:t>
                      </a:r>
                      <a:endParaRPr sz="120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5"/>
                  </a:ext>
                </a:extLst>
              </a:tr>
              <a:tr h="381893">
                <a:tc>
                  <a:txBody>
                    <a:bodyPr/>
                    <a:lstStyle/>
                    <a:p>
                      <a:pPr marL="0" lvl="0" indent="0" algn="just" rtl="0">
                        <a:lnSpc>
                          <a:spcPct val="100000"/>
                        </a:lnSpc>
                        <a:spcBef>
                          <a:spcPts val="1800"/>
                        </a:spcBef>
                        <a:spcAft>
                          <a:spcPts val="1800"/>
                        </a:spcAft>
                        <a:buNone/>
                      </a:pPr>
                      <a:r>
                        <a:rPr lang="en" sz="1200" dirty="0"/>
                        <a:t>CNN + LSTM</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t>0.9987</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0"/>
                        </a:spcAft>
                        <a:buNone/>
                      </a:pPr>
                      <a:r>
                        <a:rPr lang="en" sz="1200" dirty="0"/>
                        <a:t>0.9938</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6"/>
                  </a:ext>
                </a:extLst>
              </a:tr>
              <a:tr h="278293">
                <a:tc>
                  <a:txBody>
                    <a:bodyPr/>
                    <a:lstStyle/>
                    <a:p>
                      <a:pPr marL="0" lvl="0" indent="0" algn="just" rtl="0">
                        <a:lnSpc>
                          <a:spcPct val="100000"/>
                        </a:lnSpc>
                        <a:spcBef>
                          <a:spcPts val="1800"/>
                        </a:spcBef>
                        <a:spcAft>
                          <a:spcPts val="1800"/>
                        </a:spcAft>
                        <a:buNone/>
                      </a:pPr>
                      <a:r>
                        <a:rPr lang="en" sz="1200" dirty="0">
                          <a:sym typeface="Nunito"/>
                        </a:rPr>
                        <a:t>CNN+CNN</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sym typeface="Nunito"/>
                        </a:rPr>
                        <a:t>0.9786</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lvl="0" indent="0" algn="ctr" rtl="0">
                        <a:lnSpc>
                          <a:spcPct val="100000"/>
                        </a:lnSpc>
                        <a:spcBef>
                          <a:spcPts val="1800"/>
                        </a:spcBef>
                        <a:spcAft>
                          <a:spcPts val="1800"/>
                        </a:spcAft>
                        <a:buNone/>
                      </a:pPr>
                      <a:r>
                        <a:rPr lang="en" sz="1200" dirty="0">
                          <a:sym typeface="Nunito"/>
                        </a:rPr>
                        <a:t>0.9661</a:t>
                      </a:r>
                      <a:endParaRPr sz="1200" dirty="0"/>
                    </a:p>
                  </a:txBody>
                  <a:tcPr marL="63500" marR="63500" marT="38100" marB="381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304" name="Google Shape;304;p17"/>
          <p:cNvSpPr txBox="1"/>
          <p:nvPr/>
        </p:nvSpPr>
        <p:spPr>
          <a:xfrm>
            <a:off x="1441900" y="918225"/>
            <a:ext cx="371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a:ea typeface="Nunito"/>
              <a:cs typeface="Nunito"/>
              <a:sym typeface="Nunito"/>
            </a:endParaRPr>
          </a:p>
        </p:txBody>
      </p:sp>
      <p:sp>
        <p:nvSpPr>
          <p:cNvPr id="308" name="Google Shape;308;p17"/>
          <p:cNvSpPr txBox="1">
            <a:spLocks noGrp="1"/>
          </p:cNvSpPr>
          <p:nvPr>
            <p:ph type="title"/>
          </p:nvPr>
        </p:nvSpPr>
        <p:spPr>
          <a:xfrm>
            <a:off x="1303800" y="598575"/>
            <a:ext cx="6659986" cy="114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Comparison of various approaches</a:t>
            </a:r>
            <a:endParaRPr dirty="0"/>
          </a:p>
        </p:txBody>
      </p:sp>
      <p:graphicFrame>
        <p:nvGraphicFramePr>
          <p:cNvPr id="309" name="Google Shape;309;p17"/>
          <p:cNvGraphicFramePr/>
          <p:nvPr>
            <p:extLst>
              <p:ext uri="{D42A27DB-BD31-4B8C-83A1-F6EECF244321}">
                <p14:modId xmlns:p14="http://schemas.microsoft.com/office/powerpoint/2010/main" val="2128616979"/>
              </p:ext>
            </p:extLst>
          </p:nvPr>
        </p:nvGraphicFramePr>
        <p:xfrm>
          <a:off x="697540" y="1638075"/>
          <a:ext cx="4774875" cy="3013750"/>
        </p:xfrm>
        <a:graphic>
          <a:graphicData uri="http://schemas.openxmlformats.org/drawingml/2006/table">
            <a:tbl>
              <a:tblPr>
                <a:noFill/>
                <a:tableStyleId>{FC1575B9-DC8F-46E0-951E-6F387A5ACFAE}</a:tableStyleId>
              </a:tblPr>
              <a:tblGrid>
                <a:gridCol w="642162">
                  <a:extLst>
                    <a:ext uri="{9D8B030D-6E8A-4147-A177-3AD203B41FA5}">
                      <a16:colId xmlns:a16="http://schemas.microsoft.com/office/drawing/2014/main" val="20000"/>
                    </a:ext>
                  </a:extLst>
                </a:gridCol>
                <a:gridCol w="1010093">
                  <a:extLst>
                    <a:ext uri="{9D8B030D-6E8A-4147-A177-3AD203B41FA5}">
                      <a16:colId xmlns:a16="http://schemas.microsoft.com/office/drawing/2014/main" val="20001"/>
                    </a:ext>
                  </a:extLst>
                </a:gridCol>
                <a:gridCol w="3122620">
                  <a:extLst>
                    <a:ext uri="{9D8B030D-6E8A-4147-A177-3AD203B41FA5}">
                      <a16:colId xmlns:a16="http://schemas.microsoft.com/office/drawing/2014/main" val="20002"/>
                    </a:ext>
                  </a:extLst>
                </a:gridCol>
              </a:tblGrid>
              <a:tr h="602750">
                <a:tc>
                  <a:txBody>
                    <a:bodyPr/>
                    <a:lstStyle/>
                    <a:p>
                      <a:pPr marL="0" lvl="0" indent="0" algn="ctr" rtl="0">
                        <a:lnSpc>
                          <a:spcPct val="100000"/>
                        </a:lnSpc>
                        <a:spcBef>
                          <a:spcPts val="0"/>
                        </a:spcBef>
                        <a:spcAft>
                          <a:spcPts val="0"/>
                        </a:spcAft>
                        <a:buNone/>
                      </a:pPr>
                      <a:r>
                        <a:rPr lang="en" sz="1000" dirty="0">
                          <a:solidFill>
                            <a:schemeClr val="lt1"/>
                          </a:solidFill>
                          <a:latin typeface="Nunito" pitchFamily="2" charset="0"/>
                        </a:rPr>
                        <a:t>No.</a:t>
                      </a:r>
                      <a:endParaRPr sz="1000" dirty="0">
                        <a:solidFill>
                          <a:schemeClr val="lt1"/>
                        </a:solidFill>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r>
                        <a:rPr lang="en" sz="1000" dirty="0">
                          <a:solidFill>
                            <a:schemeClr val="lt1"/>
                          </a:solidFill>
                          <a:latin typeface="Nunito" pitchFamily="2" charset="0"/>
                        </a:rPr>
                        <a:t>Approach</a:t>
                      </a:r>
                      <a:endParaRPr sz="1000" dirty="0">
                        <a:solidFill>
                          <a:schemeClr val="lt1"/>
                        </a:solidFill>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3"/>
                    </a:solidFill>
                  </a:tcPr>
                </a:tc>
                <a:tc>
                  <a:txBody>
                    <a:bodyPr/>
                    <a:lstStyle/>
                    <a:p>
                      <a:pPr marL="0" lvl="0" indent="0" algn="ctr" rtl="0">
                        <a:lnSpc>
                          <a:spcPct val="100000"/>
                        </a:lnSpc>
                        <a:spcBef>
                          <a:spcPts val="0"/>
                        </a:spcBef>
                        <a:spcAft>
                          <a:spcPts val="0"/>
                        </a:spcAft>
                        <a:buNone/>
                      </a:pPr>
                      <a:r>
                        <a:rPr lang="en" sz="1000" dirty="0">
                          <a:solidFill>
                            <a:schemeClr val="lt1"/>
                          </a:solidFill>
                          <a:latin typeface="Nunito" pitchFamily="2" charset="0"/>
                        </a:rPr>
                        <a:t>Disadvantages</a:t>
                      </a:r>
                      <a:endParaRPr sz="1000" dirty="0">
                        <a:solidFill>
                          <a:schemeClr val="lt1"/>
                        </a:solidFill>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02750">
                <a:tc>
                  <a:txBody>
                    <a:bodyPr/>
                    <a:lstStyle/>
                    <a:p>
                      <a:pPr marL="0" lvl="0" indent="0" algn="ctr" rtl="0">
                        <a:lnSpc>
                          <a:spcPct val="115000"/>
                        </a:lnSpc>
                        <a:spcBef>
                          <a:spcPts val="0"/>
                        </a:spcBef>
                        <a:spcAft>
                          <a:spcPts val="0"/>
                        </a:spcAft>
                        <a:buNone/>
                      </a:pPr>
                      <a:r>
                        <a:rPr lang="en" sz="1000">
                          <a:latin typeface="Nunito" pitchFamily="2" charset="0"/>
                        </a:rPr>
                        <a:t>1</a:t>
                      </a:r>
                      <a:endParaRPr sz="100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dirty="0">
                          <a:latin typeface="Nunito" pitchFamily="2" charset="0"/>
                        </a:rPr>
                        <a:t>SVM</a:t>
                      </a:r>
                      <a:endParaRPr sz="1000" dirty="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dirty="0">
                          <a:latin typeface="Nunito" pitchFamily="2" charset="0"/>
                        </a:rPr>
                        <a:t>SVM algorithm is not suitable for large data sets.</a:t>
                      </a:r>
                      <a:endParaRPr sz="1000" dirty="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602750">
                <a:tc>
                  <a:txBody>
                    <a:bodyPr/>
                    <a:lstStyle/>
                    <a:p>
                      <a:pPr marL="0" lvl="0" indent="0" algn="ctr" rtl="0">
                        <a:lnSpc>
                          <a:spcPct val="115000"/>
                        </a:lnSpc>
                        <a:spcBef>
                          <a:spcPts val="0"/>
                        </a:spcBef>
                        <a:spcAft>
                          <a:spcPts val="0"/>
                        </a:spcAft>
                        <a:buNone/>
                      </a:pPr>
                      <a:r>
                        <a:rPr lang="en" sz="1000">
                          <a:latin typeface="Nunito" pitchFamily="2" charset="0"/>
                        </a:rPr>
                        <a:t>2</a:t>
                      </a:r>
                      <a:endParaRPr sz="100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a:latin typeface="Nunito" pitchFamily="2" charset="0"/>
                        </a:rPr>
                        <a:t>CNN</a:t>
                      </a:r>
                      <a:endParaRPr sz="100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dirty="0">
                          <a:latin typeface="Nunito" pitchFamily="2" charset="0"/>
                        </a:rPr>
                        <a:t>Large training data needed, doesn't encode the position and orientation of object.</a:t>
                      </a:r>
                      <a:endParaRPr sz="1000" dirty="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602750">
                <a:tc>
                  <a:txBody>
                    <a:bodyPr/>
                    <a:lstStyle/>
                    <a:p>
                      <a:pPr marL="0" lvl="0" indent="0" algn="ctr" rtl="0">
                        <a:lnSpc>
                          <a:spcPct val="115000"/>
                        </a:lnSpc>
                        <a:spcBef>
                          <a:spcPts val="0"/>
                        </a:spcBef>
                        <a:spcAft>
                          <a:spcPts val="0"/>
                        </a:spcAft>
                        <a:buNone/>
                      </a:pPr>
                      <a:r>
                        <a:rPr lang="en" sz="1000">
                          <a:latin typeface="Nunito" pitchFamily="2" charset="0"/>
                        </a:rPr>
                        <a:t>3</a:t>
                      </a:r>
                      <a:endParaRPr sz="100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a:latin typeface="Nunito" pitchFamily="2" charset="0"/>
                        </a:rPr>
                        <a:t>CNN+LSTM</a:t>
                      </a:r>
                      <a:endParaRPr sz="100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dirty="0">
                          <a:latin typeface="Nunito" pitchFamily="2" charset="0"/>
                        </a:rPr>
                        <a:t>Requires large resources during training</a:t>
                      </a:r>
                      <a:endParaRPr sz="1000" dirty="0">
                        <a:latin typeface="Nunito" pitchFamily="2" charset="0"/>
                      </a:endParaRPr>
                    </a:p>
                  </a:txBody>
                  <a:tcPr marL="28575" marR="28575" marT="19050" marB="19050"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602750">
                <a:tc>
                  <a:txBody>
                    <a:bodyPr/>
                    <a:lstStyle/>
                    <a:p>
                      <a:pPr marL="0" lvl="0" indent="0" algn="ctr" rtl="0">
                        <a:lnSpc>
                          <a:spcPct val="115000"/>
                        </a:lnSpc>
                        <a:spcBef>
                          <a:spcPts val="0"/>
                        </a:spcBef>
                        <a:spcAft>
                          <a:spcPts val="0"/>
                        </a:spcAft>
                        <a:buNone/>
                      </a:pPr>
                      <a:r>
                        <a:rPr lang="en" sz="1000">
                          <a:latin typeface="Nunito" pitchFamily="2" charset="0"/>
                        </a:rPr>
                        <a:t>4</a:t>
                      </a:r>
                      <a:endParaRPr sz="1000">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a:latin typeface="Nunito" pitchFamily="2" charset="0"/>
                        </a:rPr>
                        <a:t>CNN+CNN</a:t>
                      </a:r>
                      <a:endParaRPr sz="1000">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00" dirty="0">
                          <a:latin typeface="Nunito" pitchFamily="2" charset="0"/>
                        </a:rPr>
                        <a:t>Somewhat accuracy loss compared to cnn+lstm model</a:t>
                      </a:r>
                      <a:endParaRPr sz="1000" dirty="0">
                        <a:latin typeface="Nunito" pitchFamily="2" charset="0"/>
                      </a:endParaRPr>
                    </a:p>
                  </a:txBody>
                  <a:tcPr marL="28575" marR="28575" marT="19050" marB="19050"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Web App 			</a:t>
            </a:r>
            <a:r>
              <a:rPr lang="en" sz="2400" dirty="0"/>
              <a:t>        [Landing page]</a:t>
            </a:r>
            <a:endParaRPr sz="2400" dirty="0"/>
          </a:p>
        </p:txBody>
      </p:sp>
      <p:pic>
        <p:nvPicPr>
          <p:cNvPr id="323" name="Google Shape;323;p18"/>
          <p:cNvPicPr preferRelativeResize="0"/>
          <p:nvPr/>
        </p:nvPicPr>
        <p:blipFill>
          <a:blip r:embed="rId3">
            <a:alphaModFix/>
          </a:blip>
          <a:stretch>
            <a:fillRect/>
          </a:stretch>
        </p:blipFill>
        <p:spPr>
          <a:xfrm>
            <a:off x="1666838" y="1314500"/>
            <a:ext cx="6304425" cy="3513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19"/>
          <p:cNvSpPr txBox="1">
            <a:spLocks noGrp="1"/>
          </p:cNvSpPr>
          <p:nvPr>
            <p:ph type="title"/>
          </p:nvPr>
        </p:nvSpPr>
        <p:spPr>
          <a:xfrm>
            <a:off x="1303800" y="598575"/>
            <a:ext cx="77529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Web App 		</a:t>
            </a:r>
            <a:r>
              <a:rPr lang="en" sz="2400" dirty="0"/>
              <a:t>[Mountain Pose Detection]</a:t>
            </a:r>
            <a:endParaRPr sz="2400" dirty="0"/>
          </a:p>
        </p:txBody>
      </p:sp>
      <p:pic>
        <p:nvPicPr>
          <p:cNvPr id="329" name="Google Shape;329;p19"/>
          <p:cNvPicPr preferRelativeResize="0"/>
          <p:nvPr/>
        </p:nvPicPr>
        <p:blipFill>
          <a:blip r:embed="rId3">
            <a:alphaModFix/>
          </a:blip>
          <a:stretch>
            <a:fillRect/>
          </a:stretch>
        </p:blipFill>
        <p:spPr>
          <a:xfrm>
            <a:off x="1524875" y="1264896"/>
            <a:ext cx="6094250" cy="3407975"/>
          </a:xfrm>
          <a:prstGeom prst="rect">
            <a:avLst/>
          </a:prstGeom>
          <a:noFill/>
          <a:ln>
            <a:noFill/>
          </a:ln>
        </p:spPr>
      </p:pic>
      <p:sp>
        <p:nvSpPr>
          <p:cNvPr id="330" name="Google Shape;330;p19"/>
          <p:cNvSpPr txBox="1"/>
          <p:nvPr/>
        </p:nvSpPr>
        <p:spPr>
          <a:xfrm>
            <a:off x="524250" y="4206225"/>
            <a:ext cx="8095500" cy="1107965"/>
          </a:xfrm>
          <a:prstGeom prst="rect">
            <a:avLst/>
          </a:prstGeom>
          <a:noFill/>
          <a:ln>
            <a:noFill/>
          </a:ln>
        </p:spPr>
        <p:txBody>
          <a:bodyPr spcFirstLastPara="1" wrap="square" lIns="91425" tIns="91425" rIns="91425" bIns="91425" anchor="t" anchorCtr="0">
            <a:spAutoFit/>
          </a:bodyPr>
          <a:lstStyle/>
          <a:p>
            <a:pPr marL="0" lvl="0" indent="0" algn="ctr" rtl="0">
              <a:spcBef>
                <a:spcPts val="3000"/>
              </a:spcBef>
              <a:spcAft>
                <a:spcPts val="3000"/>
              </a:spcAft>
              <a:buNone/>
            </a:pPr>
            <a:r>
              <a:rPr lang="en" sz="1000" dirty="0"/>
              <a:t>Mountain pose detection (Accuracy : 96%, Attempt: 5, Passed: 3, Failed: 2, Feedback : Good)</a:t>
            </a:r>
            <a:endParaRP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20"/>
          <p:cNvSpPr txBox="1">
            <a:spLocks noGrp="1"/>
          </p:cNvSpPr>
          <p:nvPr>
            <p:ph type="title"/>
          </p:nvPr>
        </p:nvSpPr>
        <p:spPr>
          <a:xfrm>
            <a:off x="1303800" y="598575"/>
            <a:ext cx="72399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820" dirty="0"/>
              <a:t>Web App 		   </a:t>
            </a:r>
            <a:r>
              <a:rPr lang="en" sz="2400" dirty="0"/>
              <a:t>[Lotus pose detection ]</a:t>
            </a:r>
            <a:endParaRPr sz="2400" dirty="0"/>
          </a:p>
        </p:txBody>
      </p:sp>
      <p:pic>
        <p:nvPicPr>
          <p:cNvPr id="336" name="Google Shape;336;p20"/>
          <p:cNvPicPr preferRelativeResize="0"/>
          <p:nvPr/>
        </p:nvPicPr>
        <p:blipFill>
          <a:blip r:embed="rId3">
            <a:alphaModFix/>
          </a:blip>
          <a:stretch>
            <a:fillRect/>
          </a:stretch>
        </p:blipFill>
        <p:spPr>
          <a:xfrm>
            <a:off x="1463100" y="1297375"/>
            <a:ext cx="6217801" cy="3473100"/>
          </a:xfrm>
          <a:prstGeom prst="rect">
            <a:avLst/>
          </a:prstGeom>
          <a:noFill/>
          <a:ln>
            <a:noFill/>
          </a:ln>
        </p:spPr>
      </p:pic>
      <p:sp>
        <p:nvSpPr>
          <p:cNvPr id="337" name="Google Shape;337;p20"/>
          <p:cNvSpPr txBox="1"/>
          <p:nvPr/>
        </p:nvSpPr>
        <p:spPr>
          <a:xfrm>
            <a:off x="430350" y="4211048"/>
            <a:ext cx="8283300" cy="338700"/>
          </a:xfrm>
          <a:prstGeom prst="rect">
            <a:avLst/>
          </a:prstGeom>
          <a:noFill/>
          <a:ln>
            <a:noFill/>
          </a:ln>
        </p:spPr>
        <p:txBody>
          <a:bodyPr spcFirstLastPara="1" wrap="square" lIns="91425" tIns="91425" rIns="91425" bIns="91425" anchor="t" anchorCtr="0">
            <a:spAutoFit/>
          </a:bodyPr>
          <a:lstStyle/>
          <a:p>
            <a:pPr marL="0" lvl="0" indent="0" algn="ctr" rtl="0">
              <a:spcBef>
                <a:spcPts val="3000"/>
              </a:spcBef>
              <a:spcAft>
                <a:spcPts val="3000"/>
              </a:spcAft>
              <a:buNone/>
            </a:pPr>
            <a:r>
              <a:rPr lang="en" sz="1000" dirty="0"/>
              <a:t>Lotus pose detection (Accuracy : 65%, Attempt: 5, Passed: 1, Failed: 4, Feedback : Bad)</a:t>
            </a:r>
            <a:endParaRPr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Web App 		    </a:t>
            </a:r>
            <a:r>
              <a:rPr lang="en" sz="2400" dirty="0"/>
              <a:t>[Chair pose detection ]</a:t>
            </a:r>
            <a:endParaRPr sz="2400" dirty="0"/>
          </a:p>
        </p:txBody>
      </p:sp>
      <p:pic>
        <p:nvPicPr>
          <p:cNvPr id="343" name="Google Shape;343;p21"/>
          <p:cNvPicPr preferRelativeResize="0"/>
          <p:nvPr/>
        </p:nvPicPr>
        <p:blipFill>
          <a:blip r:embed="rId3">
            <a:alphaModFix/>
          </a:blip>
          <a:stretch>
            <a:fillRect/>
          </a:stretch>
        </p:blipFill>
        <p:spPr>
          <a:xfrm>
            <a:off x="1416814" y="1281125"/>
            <a:ext cx="6531874" cy="3653250"/>
          </a:xfrm>
          <a:prstGeom prst="rect">
            <a:avLst/>
          </a:prstGeom>
          <a:noFill/>
          <a:ln>
            <a:noFill/>
          </a:ln>
        </p:spPr>
      </p:pic>
      <p:sp>
        <p:nvSpPr>
          <p:cNvPr id="344" name="Google Shape;344;p21"/>
          <p:cNvSpPr txBox="1"/>
          <p:nvPr/>
        </p:nvSpPr>
        <p:spPr>
          <a:xfrm>
            <a:off x="1056750" y="4595675"/>
            <a:ext cx="7030500" cy="338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000"/>
              <a:t>Chair pose detection (Accuracy : 97%, Attempt: 5, Passed: 5, Failed: 0, Feedback : Awesome)</a:t>
            </a:r>
            <a:endParaRPr sz="1000"/>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778</Words>
  <Application>Microsoft Office PowerPoint</Application>
  <PresentationFormat>On-screen Show (16:9)</PresentationFormat>
  <Paragraphs>104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Maven Pro</vt:lpstr>
      <vt:lpstr>Roboto</vt:lpstr>
      <vt:lpstr>Nunito</vt:lpstr>
      <vt:lpstr>Wingdings</vt:lpstr>
      <vt:lpstr>Momentum</vt:lpstr>
      <vt:lpstr>Yoga Pose Classification,  Analysis and Feedback Generation Using Deep Learning</vt:lpstr>
      <vt:lpstr>Introduction</vt:lpstr>
      <vt:lpstr>Objective</vt:lpstr>
      <vt:lpstr>Approaches</vt:lpstr>
      <vt:lpstr>Comparison of various approaches</vt:lpstr>
      <vt:lpstr>Web App            [Landing page]</vt:lpstr>
      <vt:lpstr>Web App   [Mountain Pose Detection]</vt:lpstr>
      <vt:lpstr>Web App      [Lotus pose detection ]</vt:lpstr>
      <vt:lpstr>Web App       [Chair pose detection ]</vt:lpstr>
      <vt:lpstr>Web App      [Tree pose detection ]</vt:lpstr>
      <vt:lpstr>Posenet , Its Advantages &amp; Challenges</vt:lpstr>
      <vt:lpstr>Classification Implementation</vt:lpstr>
      <vt:lpstr>Model</vt:lpstr>
      <vt:lpstr>Results</vt:lpstr>
      <vt:lpstr>Future Scope</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Yoga Pose Classification,  Analysis and Feedback Generation Using Deep Learning</dc:title>
  <cp:lastModifiedBy>Subrata Halder</cp:lastModifiedBy>
  <cp:revision>2</cp:revision>
  <dcterms:modified xsi:type="dcterms:W3CDTF">2022-06-12T17:37:25Z</dcterms:modified>
</cp:coreProperties>
</file>